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0" r:id="rId2"/>
    <p:sldId id="261" r:id="rId3"/>
    <p:sldId id="262" r:id="rId4"/>
    <p:sldId id="283" r:id="rId5"/>
    <p:sldId id="285" r:id="rId6"/>
    <p:sldId id="286" r:id="rId7"/>
    <p:sldId id="288" r:id="rId8"/>
    <p:sldId id="287" r:id="rId9"/>
    <p:sldId id="289" r:id="rId10"/>
    <p:sldId id="266" r:id="rId11"/>
    <p:sldId id="267" r:id="rId12"/>
    <p:sldId id="268" r:id="rId13"/>
    <p:sldId id="269" r:id="rId14"/>
    <p:sldId id="263" r:id="rId15"/>
    <p:sldId id="270" r:id="rId16"/>
    <p:sldId id="272" r:id="rId17"/>
    <p:sldId id="271" r:id="rId18"/>
    <p:sldId id="273" r:id="rId19"/>
    <p:sldId id="264" r:id="rId20"/>
    <p:sldId id="274" r:id="rId21"/>
    <p:sldId id="275" r:id="rId22"/>
    <p:sldId id="277" r:id="rId23"/>
    <p:sldId id="276" r:id="rId24"/>
    <p:sldId id="265" r:id="rId25"/>
    <p:sldId id="278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FF9409"/>
    <a:srgbClr val="9E211B"/>
    <a:srgbClr val="E3D2AE"/>
    <a:srgbClr val="DAECF7"/>
    <a:srgbClr val="C7020C"/>
    <a:srgbClr val="C91324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81272" autoAdjust="0"/>
  </p:normalViewPr>
  <p:slideViewPr>
    <p:cSldViewPr snapToGrid="0">
      <p:cViewPr varScale="1">
        <p:scale>
          <a:sx n="92" d="100"/>
          <a:sy n="92" d="100"/>
        </p:scale>
        <p:origin x="131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D6C1B-BE9B-405E-B03F-C637ECD30FBA}" type="datetimeFigureOut">
              <a:rPr lang="zh-CN" altLang="en-US" smtClean="0"/>
              <a:t>2019/7/1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146180-D36C-453F-8FB8-EA05ECB916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517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（共四十七则，择有关人名略记于下）神农氏（又称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炎帝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之一）。周公（名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齐相晏婴。汉仙人丹邱子。黄山君。（汉）孝文园令司马相如。（汉）给事黄门侍郎（执戟）扬雄。吴归命侯、太傅韦宏嗣（韦曜）。晋惠帝。（晋）司空刘琨，琨兄之子衮州刺史刘演。（晋）张孟阳（张载）。（晋）司隶校尉傅咸。（晋）太子洗马江统。（晋）参军孙楚。（晋）记室督左太冲（左思）。（晋）吴兴人陆纳，纳兄子会稽内史陆俶。（晋）冠军谢安石（谢安）。（晋）弘农太守郭璞。（晋）扬州太守桓温。（晋）舍人杜毓。武康小山寺和尚法瑶。沛国人夏侯恺。余姚人虞洪。北地人傅巽。丹阳人弘君举。乐安人任瞻。宣城人秦精。敦煌人单道开。剡县陈务之妻。广陵一老妇人。河内人山谦之。后魏瑯琊人王肃。刘宋新安王子鸾，鸾之弟豫章王子尚。鲍照之妹鲍令晖。八公山和尚谭济。南齐世祖武皇帝。（南朝梁）廷尉刘孝绰。（南朝梁）陶弘景先生。唐朝英国公徐［责力］。　　周公《尔雅》说：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槚，就是苦茶。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《神农食经》说：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长期饮茶，使人精力饱满，兴奋。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《广雅》说：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荆州（湖北西部）、巴州（四川东部）一带地方，采茶叶做成茶饼，叶子老的，制成茶饼后，用米汤浸泡它。想煮茶喝时，先烤茶饼，使它呈现红色，捣成碎末放置瓷器中，冲进开水。或放些葱、姜、橘子合着煎煮。喝了它可以醒酒，使人兴奋不想睡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90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《晏子春秋》说：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晏婴作齐景公的相时，吃的是粗粮（菜）是烧烤的禽鸟和蛋品，除此之外，只饮茶罢了。　　汉司马相如《凡将篇》在药物类中记载有：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鸟头、桔梗、芫花、款冬花、贝母、木香、黄柏、瓜蒌、黄芩、甘草、芍药、肉桂、漏芦、蟑螂、雚芦、荈茶、白蔹、白芷、菖蒲、芒硝、茵芋、花椒、茱萸。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汉扬雄《方言》说：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蜀西南人把茶叶收做蔎。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三国《吴志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韦曜传》说：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孙皓每次设宴，规定人人要饮酒七升，即使不全部喝下去，也都要酌取完毕。韦曜饮酒不超过二升。孙皓当初非常尊重他，暗地赐茶以代替酒。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晋《中兴书》说：陆纳做吴兴太守时，卫将军谢安常想拜访陆纳。纳的侄子俶怪他没什么准备，但又不敢问他，便私自准备了十多人的肴馔。谢安来后，陆纳仅仅摆出茶和果品招待，陆俶于是摆上丰盛的肴馔，各种鲜味的菜全都有。等到谢安走后，陆纳打了陆俶四十板子，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你既不能使你叔父增加光彩，为什么破坏我廉洁的名声呢？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《晋书》说：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桓温做扬州太守，性好节俭，每次宴会，只设七个盘子的茶食、果馔罢了。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《搜神记》说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夏侯恺因病去世，族人的儿子苟奴，看见了鬼魂。看见恺来取马匹，把他的妻子也弄成了病。苟奴看见他戴着平上帻，穿的单衣，进屋来坐到活着时常坐的靠西壁的床位上，向人要茶喝。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798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刘琨给他哥哥的儿子南衮州刺史刘演写信说：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前些时收得安州干姜一斤、桂一斤、黄芩一斤，都是我需要的。我心烦意乱，精神不好，常常仰靠茶来提神解闷，你可多购买一点。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傅咸《司隶教》说：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听说剑南蜀郡有一老婆婆，煮茶卖，廉事把她的嚣皿打破了，禁止她在市上卖茶饼和茶羹，使老婆婆陷入了困境，这究竟是为什么？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《神异记》说：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余姚人虞洪进山采茶，遇见一道士，牵着三条青牛。他引虞洪到瀑布山，说：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我是丹邱子，听说你善于煮茶喝，常想叨你的光。山中有大茶树，可以供你采摘。希望你日后把那喝不完的茶，送些我喝。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虞洪于是设奠祭祀，后来常叫家人进山，果然寻到大茶树。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西晋左思《娇女诗》云：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我家有娇女，长得很白皙。小名叫［纟丸］素，口齿很伶俐。姐姐叫蕙芳，眉目美如画。蹦蹦跳跳园林中，果子未熟就摘下。爱花哪管风和雨，跑出跑进上百次。看见煮茶心高兴，对着茶炉帮吹气。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张孟阳《登成都楼》诗大意说：请问当年扬雄的住地在哪里？司马相如的故居又是哪般模样？昔日程郑、卓王孙两大豪门，骄奢淫逸，可比王侯之家。他们的门前经常是车水马龙，宾客不断，腰间飘曳着绿色的缎带，佩挂名贵的宝刀。家中山珍海味，百味调和，精妙无双。真可谓显赫权贵，百万富翁！遥望楼外，富庶的山川无边无际。秋天里，人们在橘林中采摘着丰收的柑橘；春天里，人们在江边把竿垂钓。果品胜过佳肴，鱼肉分外细嫩。四川的香茶在各种饮料中可称第一，它那美味在天下享有盛名。如果人生只是苟且地寻求安乐，那成都这个地方还是可以供人们尽情享乐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631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傅巽《七诲》说：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蒲地的桃子，宛地的苹果，齐地的柿子，燕地的板栗，恒阳的黄梨，巫山的红橘，南中的茶子，西极的石蜜。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弘君举《食檄》说：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见央寒暄之后，先请喝浮有白沫的三杯好茶。再陈上甘蔗、木瓜、元李、杨梅、五味、橄榄。悬豹、葵羹各一杯。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孙楚《歌》云：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茱萸出在树颠上，鲤鱼产在洛水中。白盐出在河东，美豉出于鲁渊。姜、桂、茶出巴蜀，椒、橘、木兰出高山。蓼苏长在沟渠，稗子长在田中。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《华陀食论》说：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长期饮茶，对思考有益。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壶居士《食忌》说：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长期饮茶，身轻体健，好似飘飘欲仙；茶与韭菜同时吃，使人增加体重。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郭璞《尔雅注》说：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茶树矮小像栀子。冬季叶不凋零，叶子可煮茶喝。现在把早上采的叫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，晚上采的叫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茗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，又有的叫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荈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，蜀地的人叫它为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苦荼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　　《世说》云：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任瞻，字育长，青年时期有好的名声，自从过江之后变节失志。有一次到主人家作客，主人陈上茶，他问人说：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这是茶，还是茗？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，发觉旁人有奇怪不解的表情，便自己申明说：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刚才是问茶是热的，还是冷的？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　　《续搜神记》说：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晋武帝时，宣城人秦精，常进武昌山采茶。一次遇见一个毛人，一丈多高，引秦精到山下，把一丛丛茶树指给他看了才离开，过了一会儿又回来，从怀中掏出橘子送给秦精。秦精害怕，忙背了茶叶回家。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晋四王叛乱时，惠帝逃难到外面，回到洛阳时，黄门用陶钵盛了茶献给他喝。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93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《异苑》说：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剡县陈务的妻子，青年时带着两个儿子守寡，喜欢饮茶。因为住处有一古墓，所以每次饮茶总先奉祭一碗。两个儿子感到是个祸害，说：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一个古墓，它知道什么？白花力气！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想把它挖去。母亲苦苦劝说，坚决不准。当夜，梦见一人说：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我住在这墓里三百多年了，你的两个儿子总要毁平它，幸亏你保护，又拿好茶祭奠我，我虽然是地下枯骨，但怎么能忘恩不报呢？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天亮了，在院子里见到了十万串钱，像是埋了很久的，只有穿钱的绳子是新的。母亲把这件事告诉儿子们，两个儿子都很惭愧。从此祭祷更加经常和注重。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《广陵耆老传》说：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晋元帝时，有一老太婆，每天一早，独自提一器皿的茶，到市上去卖。市上的人争着买来喝。从早到晚，那器皿中的茶不减少。她把赚得的钱施舍给路旁的孤儿、穷人和乞丐。有人把她看作怪人，向官府报告，州的官吏把她捆起来，关进监狱。到了夜晚，老太婆手提卖茶的器皿，从监狱窗口飞出去了。　　《艺术传》说：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敦煌人单道开，冬天不怕冷，夏天不怕热，经常服食小石子，所服的药有松、桂、蜜的香气，此外只饮茶叶、紫苏罢了。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《释道该说续名僧传》云：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南朝宋时的和尚法瑶，本姓杨，河东人，永嘉年间过江，在武康小山寺遇见了沈台真清真君，年纪很老了，用饮茶当饭。永明中，皇上下令吴兴官吏隆重地把他送进京城，那时年纪七十九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　　宋《江氏家传》说：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江统，字应元。升任愍怀太子洗马。曾经上疏谏道：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现在西园卖醋、面、蓝子、菜、茶之类，有损国家体面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　　《宋录》说：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新安人王子鸾、王子尚到八公山拜访昙济道人，道人设茶招待他们。子尚尝了尝茶说：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这是甘露啊，怎么说是茶呢？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王微《杂诗》云：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静悄悄，关上高阁的门；冷清清，大厦空荡荡。等您啊，您竟迟迟不回来；失望啊，且去饮茶解愁怀。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4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鲍照的妹妹令晖写了篇《香茗赋》。　　南齐世祖武皇帝的遗诏称：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我的灵座上切莫用杀牲作祭品，只须摆点饼果、茶饮、干饭、酒肉罢了。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梁刘孝绰呈《谢晋安王饷米等启》中说：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李孟孙君带来了您的告谕，赏赐我米、酒、瓜、笋、菹（酸菜）、脯（肉干）、酢（腌鱼）、茗等八种食品。酒气馨香，味道淳厚，可比新城、云松的佳酿。水边初生的竹笋，胜过菖荇之类的珍羞；田头肥硕的瓜菜，超越好上加好的美味。白茅束捆的野鹿虽好，哪及您惠赐的肉脯？陶侃瓶装的河鲤虽好，哪及您馈赠的鲊鱼？大米如玉粒晶莹，茗荈又似大米精良，酸菜一看就令人开胃。（食品如此丰盛）即使我远行千里，也用不着再筹措干粮。我记着您给我的恩惠，您的大德我永记不忘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陶弘景《杂录》说：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苦茶能使人轻身换骨，从前丹邱子、黄山君饮用它。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《后魏录》：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琅琊王肃在南朝做官，喜欢喝茶，吃莼羹。等到回到北方，又喜欢吃羊肉，喝羊奶。有人问他：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茶和奶比，怎么样？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肃说：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茶给奶做奴仆的资格都够不上。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《桐君录》：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湖北黄冈、武昌、安徽庐江，江苏武进等地人喜欢饮茶，都是主人家准备的。茶有饽，喝了对人有好处。凡可作饮料的植物，大都是用它的叶，而天门冬、菝葜却是用其根，也对人有好处。又湖北巴东有真茶，煮的喝了使人兴奋没有瞌睡。当地人习惯把檀叶和大皂李叶煮当茶，两者的性质都冷。另外，南方有瓜芦树，它的叶大一点，也像茶，很苦很涩，制取为末，像喝茶一样地喝，也可以整夜不眠，煮盐的人全靠喝这。交州和广州很重视饮茶，客人来了，先用它来招待，还加一些香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《坤元录》：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辰州溆浦县西北三百五十里，有无射山，据称：土人风俗，遇到吉庆的时候，亲族聚会，在山上歌舞。山上多茶树。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6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《括地图》：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在临遂县以东一百四十里，有茶溪。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山谦之《吴兴记》：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吴兴县西二十里有温山，出产进贡皇上的茶。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《夷陵图经》：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黄牛、荆门、女观、望州等山，出产茶叶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《永嘉图经》：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永嘉县以东三百里，有白茶山。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《淮阳图经》：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山阳县以南二十里，有茶坡。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《茶陵图经》说：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茶陵，就是陵谷中生长着茶的意思。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《本草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木部》：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茗，又叫苦荼。味甘苦，性微寒，没有毒。主治瘘疮，利尿，除痰，解渴，散热，使人少睡。秋天采摘有苦味，能下气，助消化。原注说：要春天采它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　　《本草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菜部》：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苦菜，又叫荼，又叫选，又叫游冬，生长在四川西部的河谷、山陵和路旁，即使在结冰的寒冬也冻不死。三月三日采下，弄干。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（陶弘景）注：怀疑这就是现在称的茶，又叫荼，喝了使人不能入睡。（苏恭）《本草注》按：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《诗经》说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谁说荼苦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，又说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乌头、苦荼像糖一样甜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，指的都是苦菜。陶弘景称的苦荼，是木本植物茶，不是菜类。茗，春季采，叫苦搽。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《枕中方》：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治疗多年的瘘疾，把茶和蜈蚣一同放在火上烤熟，等发生香气，分成相等的两份，捣碎筛末，一份加甘草煮水洗；一份外敷。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　　《孺子方》：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治疗小孩不明原因的惊厥，用苦茶和葱的发根煎水服。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146180-D36C-453F-8FB8-EA05ECB916B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087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90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7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137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42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5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1" r:id="rId5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380" rtl="0" eaLnBrk="1" latinLnBrk="0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5" indent="-228595" algn="l" defTabSz="914380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56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4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34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2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15" indent="-228595" algn="l" defTabSz="91438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9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30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18" algn="l" defTabSz="9143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9.wdp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0.wdp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934D4B59-CEC1-4B69-AA49-1A2363F9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85E445-E162-4956-95AC-EC2257499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51" y="331775"/>
            <a:ext cx="4940812" cy="619445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D0D0EDF-3D1D-44C9-B82C-D5E51BA185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3" y="2427143"/>
            <a:ext cx="7015822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269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24" y="384215"/>
            <a:ext cx="6334576" cy="458245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57972" y="1751672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06212" y="1751672"/>
            <a:ext cx="3954929" cy="19597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</p:spTree>
    <p:extLst>
      <p:ext uri="{BB962C8B-B14F-4D97-AF65-F5344CB8AC3E}">
        <p14:creationId xmlns:p14="http://schemas.microsoft.com/office/powerpoint/2010/main" val="74442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90" y="5772934"/>
            <a:ext cx="4329953" cy="7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93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42" y="2259106"/>
            <a:ext cx="6211824" cy="410870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9800" y="2259106"/>
            <a:ext cx="2501334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69800" y="3005246"/>
            <a:ext cx="4062651" cy="191270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217" y="-4821"/>
            <a:ext cx="5041392" cy="50413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125" y="1337121"/>
            <a:ext cx="2141384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1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088" b="39128"/>
          <a:stretch/>
        </p:blipFill>
        <p:spPr>
          <a:xfrm>
            <a:off x="687456" y="596349"/>
            <a:ext cx="11127205" cy="28028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4978" y="3743592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63308" y="3791010"/>
            <a:ext cx="2769989" cy="268930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790" y="2985647"/>
            <a:ext cx="4716378" cy="34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47" y="1792967"/>
            <a:ext cx="2566872" cy="3218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73" y="2032911"/>
            <a:ext cx="1336144" cy="932236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7000911" y="2032911"/>
            <a:ext cx="1292662" cy="2214265"/>
            <a:chOff x="2796166" y="1728148"/>
            <a:chExt cx="1292662" cy="2214265"/>
          </a:xfrm>
        </p:grpSpPr>
        <p:sp>
          <p:nvSpPr>
            <p:cNvPr id="5" name="文本框 4"/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贰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清茶一杯</a:t>
              </a: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5435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14"/>
          <a:stretch/>
        </p:blipFill>
        <p:spPr>
          <a:xfrm>
            <a:off x="663742" y="917073"/>
            <a:ext cx="2217085" cy="38808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6" r="25538"/>
          <a:stretch/>
        </p:blipFill>
        <p:spPr>
          <a:xfrm>
            <a:off x="6254416" y="917072"/>
            <a:ext cx="2217085" cy="38808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90523" y="1321234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清茶一杯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952068" y="1368652"/>
            <a:ext cx="1908215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967950" y="1368652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清茶一杯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829495" y="1416070"/>
            <a:ext cx="1908215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</p:spTree>
    <p:extLst>
      <p:ext uri="{BB962C8B-B14F-4D97-AF65-F5344CB8AC3E}">
        <p14:creationId xmlns:p14="http://schemas.microsoft.com/office/powerpoint/2010/main" val="428340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34" y="-224589"/>
            <a:ext cx="4592666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09133" y="2219592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清茶一杯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70678" y="2267010"/>
            <a:ext cx="1908215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6708" y="564613"/>
            <a:ext cx="8356600" cy="6045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700" y="1546443"/>
            <a:ext cx="5041392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08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3898232" cy="669615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26240" y="2380013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清茶一杯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62205" y="2427431"/>
            <a:ext cx="2662267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22" r="39144"/>
          <a:stretch/>
        </p:blipFill>
        <p:spPr>
          <a:xfrm>
            <a:off x="8165338" y="1217777"/>
            <a:ext cx="2963346" cy="491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8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1"/>
          <a:stretch/>
        </p:blipFill>
        <p:spPr>
          <a:xfrm>
            <a:off x="6470678" y="0"/>
            <a:ext cx="5721322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6067" y="2123340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清茶一杯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37612" y="2170758"/>
            <a:ext cx="1908215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087" y="1546443"/>
            <a:ext cx="5041392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1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47" y="1792967"/>
            <a:ext cx="2566872" cy="3218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73" y="2032911"/>
            <a:ext cx="1336144" cy="932236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7000911" y="2032911"/>
            <a:ext cx="1292662" cy="2214265"/>
            <a:chOff x="2796166" y="1728148"/>
            <a:chExt cx="1292662" cy="2214265"/>
          </a:xfrm>
        </p:grpSpPr>
        <p:sp>
          <p:nvSpPr>
            <p:cNvPr id="5" name="文本框 4"/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叁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淡风论雅</a:t>
              </a: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7423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B4F65414-DBDB-4AFA-90D1-A3065216FE12}"/>
              </a:ext>
            </a:extLst>
          </p:cNvPr>
          <p:cNvSpPr txBox="1"/>
          <p:nvPr/>
        </p:nvSpPr>
        <p:spPr>
          <a:xfrm>
            <a:off x="1606774" y="1223584"/>
            <a:ext cx="923330" cy="185235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 内 容</a:t>
            </a:r>
          </a:p>
        </p:txBody>
      </p:sp>
      <p:grpSp>
        <p:nvGrpSpPr>
          <p:cNvPr id="35" name="组 6">
            <a:extLst>
              <a:ext uri="{FF2B5EF4-FFF2-40B4-BE49-F238E27FC236}">
                <a16:creationId xmlns:a16="http://schemas.microsoft.com/office/drawing/2014/main" id="{C2707124-A70E-4064-A747-C9584A881AF3}"/>
              </a:ext>
            </a:extLst>
          </p:cNvPr>
          <p:cNvGrpSpPr/>
          <p:nvPr/>
        </p:nvGrpSpPr>
        <p:grpSpPr>
          <a:xfrm>
            <a:off x="3504439" y="2347747"/>
            <a:ext cx="1292662" cy="2214265"/>
            <a:chOff x="2796166" y="1728148"/>
            <a:chExt cx="1292662" cy="2214265"/>
          </a:xfrm>
        </p:grpSpPr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C76EC1AE-002C-4785-BF94-63BF9C18DB17}"/>
                </a:ext>
              </a:extLst>
            </p:cNvPr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壹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1473EA5B-865A-42DC-AD7E-2BDD71B24556}"/>
                </a:ext>
              </a:extLst>
            </p:cNvPr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   概   容</a:t>
              </a:r>
            </a:p>
          </p:txBody>
        </p:sp>
        <p:cxnSp>
          <p:nvCxnSpPr>
            <p:cNvPr id="38" name="直线连接符 5">
              <a:extLst>
                <a:ext uri="{FF2B5EF4-FFF2-40B4-BE49-F238E27FC236}">
                  <a16:creationId xmlns:a16="http://schemas.microsoft.com/office/drawing/2014/main" id="{66906AE6-A59F-4028-BCBF-A05E44146A3F}"/>
                </a:ext>
              </a:extLst>
            </p:cNvPr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7">
            <a:extLst>
              <a:ext uri="{FF2B5EF4-FFF2-40B4-BE49-F238E27FC236}">
                <a16:creationId xmlns:a16="http://schemas.microsoft.com/office/drawing/2014/main" id="{DF5E7418-D110-4D58-A9F9-436FC2565434}"/>
              </a:ext>
            </a:extLst>
          </p:cNvPr>
          <p:cNvGrpSpPr/>
          <p:nvPr/>
        </p:nvGrpSpPr>
        <p:grpSpPr>
          <a:xfrm>
            <a:off x="5766817" y="2347747"/>
            <a:ext cx="1292662" cy="2214265"/>
            <a:chOff x="2796166" y="1728148"/>
            <a:chExt cx="1292662" cy="2214265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3F7DA27-D28B-4442-B016-A3C6DD94E3B2}"/>
                </a:ext>
              </a:extLst>
            </p:cNvPr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贰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D1C875E-EBB2-4A57-A4D5-DCEEBAA6E5DF}"/>
                </a:ext>
              </a:extLst>
            </p:cNvPr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   总   结</a:t>
              </a:r>
            </a:p>
          </p:txBody>
        </p:sp>
        <p:cxnSp>
          <p:nvCxnSpPr>
            <p:cNvPr id="42" name="直线连接符 10">
              <a:extLst>
                <a:ext uri="{FF2B5EF4-FFF2-40B4-BE49-F238E27FC236}">
                  <a16:creationId xmlns:a16="http://schemas.microsoft.com/office/drawing/2014/main" id="{38AA8FBE-D4CB-4BDB-A09F-033AEBAE4F23}"/>
                </a:ext>
              </a:extLst>
            </p:cNvPr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 11">
            <a:extLst>
              <a:ext uri="{FF2B5EF4-FFF2-40B4-BE49-F238E27FC236}">
                <a16:creationId xmlns:a16="http://schemas.microsoft.com/office/drawing/2014/main" id="{AACC00EA-7D4C-4D1B-BB69-8CCFDA97719A}"/>
              </a:ext>
            </a:extLst>
          </p:cNvPr>
          <p:cNvGrpSpPr/>
          <p:nvPr/>
        </p:nvGrpSpPr>
        <p:grpSpPr>
          <a:xfrm>
            <a:off x="8029195" y="2347747"/>
            <a:ext cx="1292662" cy="2214265"/>
            <a:chOff x="2796166" y="1728148"/>
            <a:chExt cx="1292662" cy="2214265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D957C1E-02A4-476F-BD05-C6C1B0941C00}"/>
                </a:ext>
              </a:extLst>
            </p:cNvPr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叁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1E3D47B-A9B4-4173-AD14-98CE0A4C4458}"/>
                </a:ext>
              </a:extLst>
            </p:cNvPr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   交  流</a:t>
              </a:r>
            </a:p>
          </p:txBody>
        </p:sp>
        <p:cxnSp>
          <p:nvCxnSpPr>
            <p:cNvPr id="46" name="直线连接符 14">
              <a:extLst>
                <a:ext uri="{FF2B5EF4-FFF2-40B4-BE49-F238E27FC236}">
                  <a16:creationId xmlns:a16="http://schemas.microsoft.com/office/drawing/2014/main" id="{1AA67060-6B5A-4003-A0B4-1A92BC0BD75E}"/>
                </a:ext>
              </a:extLst>
            </p:cNvPr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934D4B59-CEC1-4B69-AA49-1A2363F95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50500" y="385010"/>
            <a:ext cx="3696845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59243" y="2123340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淡风论雅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620788" y="2170758"/>
            <a:ext cx="1908215" cy="30910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95" y="668285"/>
            <a:ext cx="3429000" cy="6096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06" y="1564586"/>
            <a:ext cx="6071616" cy="449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7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84"/>
          <a:stretch/>
        </p:blipFill>
        <p:spPr>
          <a:xfrm>
            <a:off x="657726" y="930442"/>
            <a:ext cx="5438274" cy="24985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56086" y="3839845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淡风论雅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6344" y="3887263"/>
            <a:ext cx="2339102" cy="2272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900" y="2051464"/>
            <a:ext cx="6211824" cy="41087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428" y="759605"/>
            <a:ext cx="2141384" cy="184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8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57600" y="2642937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淡风论雅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97858" y="2690355"/>
            <a:ext cx="2339102" cy="2272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1724527" y="-240632"/>
            <a:ext cx="6389288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66" y="0"/>
            <a:ext cx="5875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45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56086" y="1108677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淡风论雅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96344" y="1156095"/>
            <a:ext cx="2339102" cy="22729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69" y="481263"/>
            <a:ext cx="100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47" y="1792967"/>
            <a:ext cx="2566872" cy="32181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373" y="2032911"/>
            <a:ext cx="1336144" cy="932236"/>
          </a:xfrm>
          <a:prstGeom prst="rect">
            <a:avLst/>
          </a:prstGeom>
        </p:spPr>
      </p:pic>
      <p:grpSp>
        <p:nvGrpSpPr>
          <p:cNvPr id="4" name="组 3"/>
          <p:cNvGrpSpPr/>
          <p:nvPr/>
        </p:nvGrpSpPr>
        <p:grpSpPr>
          <a:xfrm>
            <a:off x="7000911" y="2032911"/>
            <a:ext cx="1292662" cy="2214265"/>
            <a:chOff x="2796166" y="1728148"/>
            <a:chExt cx="1292662" cy="2214265"/>
          </a:xfrm>
        </p:grpSpPr>
        <p:sp>
          <p:nvSpPr>
            <p:cNvPr id="5" name="文本框 4"/>
            <p:cNvSpPr txBox="1"/>
            <p:nvPr/>
          </p:nvSpPr>
          <p:spPr>
            <a:xfrm>
              <a:off x="2796166" y="1728148"/>
              <a:ext cx="738664" cy="52037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肆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34830" y="1888762"/>
              <a:ext cx="553998" cy="205365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kumimoji="1"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WenYue GuDianMingChaoTi (Non-Commercial Use) W5" charset="-122"/>
                </a:rPr>
                <a:t>芸芸众生</a:t>
              </a:r>
            </a:p>
          </p:txBody>
        </p:sp>
        <p:cxnSp>
          <p:nvCxnSpPr>
            <p:cNvPr id="7" name="直线连接符 6"/>
            <p:cNvCxnSpPr/>
            <p:nvPr/>
          </p:nvCxnSpPr>
          <p:spPr>
            <a:xfrm>
              <a:off x="3472021" y="1888762"/>
              <a:ext cx="0" cy="1849145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2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888" y="1448485"/>
            <a:ext cx="3892216" cy="259481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92252" y="1750361"/>
            <a:ext cx="2056731" cy="5847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芸芸众生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2252" y="2335136"/>
            <a:ext cx="4301762" cy="161646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647" y="375669"/>
            <a:ext cx="2752515" cy="237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4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424" y="384215"/>
            <a:ext cx="6334576" cy="458245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6534" y="2232935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芸芸众生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102780" y="2232934"/>
            <a:ext cx="2015936" cy="38470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46"/>
            <a:ext cx="3995059" cy="6862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08" y="4763108"/>
            <a:ext cx="6334576" cy="11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952" y="449179"/>
            <a:ext cx="6212952" cy="535004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44766" y="1345068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芸芸众生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044491" y="1345067"/>
            <a:ext cx="2662267" cy="2986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12"/>
          <a:stretch/>
        </p:blipFill>
        <p:spPr>
          <a:xfrm>
            <a:off x="6410895" y="2502568"/>
            <a:ext cx="1531770" cy="21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3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51017"/>
            <a:ext cx="4643666" cy="335924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1926" y="423936"/>
            <a:ext cx="4851400" cy="425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7" y="4347410"/>
            <a:ext cx="9775963" cy="172571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8680" y="1270527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芸芸众生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588405" y="1270526"/>
            <a:ext cx="2662267" cy="29863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</p:spTree>
    <p:extLst>
      <p:ext uri="{BB962C8B-B14F-4D97-AF65-F5344CB8AC3E}">
        <p14:creationId xmlns:p14="http://schemas.microsoft.com/office/powerpoint/2010/main" val="1717674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354" y="3784600"/>
            <a:ext cx="6854420" cy="12099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3" y="293675"/>
            <a:ext cx="4940812" cy="6194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22" y="1510193"/>
            <a:ext cx="2085340" cy="14549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70" y="293675"/>
            <a:ext cx="2141384" cy="1843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467854" y="1415496"/>
            <a:ext cx="677108" cy="184754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未完待续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67526" y="1415496"/>
            <a:ext cx="1908215" cy="28517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WenYue GuDianMingChaoTi (Non-Commercial Use) W5" charset="-122"/>
              </a:rPr>
              <a:t>文人墨客，清茶一杯，淡风论雅；芸芸众生，一茗在手，照样海阔天空。平易近人，宁静淡泊，雅俗共赏，这就是茶之性，茶之品。</a:t>
            </a:r>
          </a:p>
        </p:txBody>
      </p:sp>
    </p:spTree>
    <p:extLst>
      <p:ext uri="{BB962C8B-B14F-4D97-AF65-F5344CB8AC3E}">
        <p14:creationId xmlns:p14="http://schemas.microsoft.com/office/powerpoint/2010/main" val="43879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3ED1E377-0452-4FBE-8A9A-59C7A3AF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37" y="719883"/>
            <a:ext cx="10759293" cy="4928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王皇炎帝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</a:t>
            </a: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神农氏。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周鲁周公旦。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齐相晏婴。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汉仙人丹丘子。黄山君司马文。园令相如。杨执戟雄。吴归命侯。韦太傅弘嗣。晋惠帝。刘司空琨。琨兄子兖州刺史演。张黄门孟阳。傅司隶咸。江洗马充。孙参军楚。左记室太冲。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陆吴兴纳。纳兄子会稽内史俶。谢冠军安石。郭弘农璞。桓扬州温。杜舍人毓。武康小山寺释法瑶。沛国夏侯恺。馀姚虞洪。北地傅巽。丹阳弘君举。安任育。宣城秦精。敦煌单道开。剡县陈务妻。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indent="511200" defTabSz="914400" eaLnBrk="0" fontAlgn="base" hangingPunct="0"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广陵老姥。河内山谦之。后魏琅琊王肃。宋新安王子鸾。鸾弟豫章王子尚。鲍昭妹令晖。八公山沙门谭济。齐世祖武帝。梁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刘廷尉。陶先生弘景。皇朝徐英公绩。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神农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食经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：“茶茗久服，令人有力、悦志”。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周公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尔雅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：“槚，苦茶。”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广雅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云：“荆巴间采叶作饼，叶老者饼成，以米膏出之，欲煮茗饮，先灸，令赤色，捣末置瓷器中，以汤浇覆之，用葱、姜、橘子芼之，其饮醒酒，令人不眠。”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135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3ED1E377-0452-4FBE-8A9A-59C7A3AF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426" y="509226"/>
            <a:ext cx="10619935" cy="477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晏子春秋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：“婴相齐景公时，食脱粟之饭，灸三戈五卯茗莱而已。”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司马相如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凡将篇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：“乌啄桔梗芫华，款冬贝母木蘖蒌，芩草芍药桂漏芦，蜚廉雚菌荈诧，白敛白芷菖蒲，芒消莞椒茱萸。”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方言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：“蜀西南人谓茶曰葭。”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吴志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韦曜传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：“孙皓每飨宴坐席，无不率以七胜为限。虽不尽入口，皆浇灌取尽，曜饮酒不过二升，皓初礼异，密赐茶荈以代酒。”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晋中兴书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陆纳为吴兴太守，时卫将军谢安常欲诣纳，纳兄子俶怪纳，无所备，不敢问之，乃私蓄十数人馔。安既至，所设唯茶果而已。俶遂陈盛馔珍羞必具，及安去，纳杖俶四十，云：‘汝既不能光益叔父，柰何秽吾素业？’”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晋书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：“桓温为扬州牧，性俭，每燕饮，唯下七奠，拌茶果而已。”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搜神记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：“夏侯恺因疾死，宗人字苟奴，察见鬼神，见恺来收马，并病其妻，着平上帻单衣入，坐生时西壁大床，就人觅茶饮。”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84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3ED1E377-0452-4FBE-8A9A-59C7A3AF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217" y="1091802"/>
            <a:ext cx="10450647" cy="446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刘琨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与兄子南兖州刺史演书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云：“前得安州干姜一斤、桂一斤、黄芩一斤，皆所须也，吾体中溃闷，常仰真茶，汝可置之。”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傅咸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司隶教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曰：“闻南方有以困蜀妪作茶粥卖，为帘事打破其器具。又卖饼于市，而禁茶粥以蜀姥何哉！”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神异记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：“馀姚人虞洪入山采茗，遇一道士牵三青牛，引洪至瀑布山曰：‘予丹丘子也。闻子善具饮，常思见惠。山中有大茗可以相给，祈子他日有瓯牺之余，乞相遗也。’因立奠祀。后常令家人入山，获大茗焉。”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左思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娇女诗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：“吾家有娇女，皎皎颇白皙。小字为纨素，口齿自清历。有姊字惠芳，眉目粲如画。驰骛翔园林，果下皆生摘。贪华风雨中，倏忽数百适。心为茶荈剧，吹嘘对鼎钅历。”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张孟阳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登成都楼诗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：“借问杨子舍，想见长卿庐。程卓累千金，骄侈拟五侯。门有连骑客，翠带腰吴钩。鼎食随时进，百和妙且殊。披林采秋橘，临江钓春鱼。黑子过龙醢，果馔逾蟹蝑。芳茶冠六情，溢味播九区。人生苟安乐，兹土聊可娱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273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DAF0C8F-41FA-451A-BF72-959689FA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2917" y="935326"/>
            <a:ext cx="10583916" cy="477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传巽七诲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：“蒲桃、宛柰、齐柿、燕栗、峘阳黄梨、巫山朱橘、南中茶子、西极石蜜。”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弘君举食檄：寒温既毕，应下霜华之茗，三爵而终，应下诸蔗、木瓜、元李、杨梅、五味橄榄、悬豹、葵羹各一杯。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孙楚歌：‘茱萸出芳树颠，鲤鱼出洛水泉，白盐出河东，美豉出鲁渊。姜桂茶荈出巴蜀，椒橘、木兰出高山，蓼苏出沟渠，精稗出中田。’”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华佗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食论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：“苦茶久食益意思。”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壶居士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食忌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：“苦茶久食羽化。与韭同食，令人体重。”郭璞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尔雅注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云：“树小似栀子，冬生叶，可煮羹饮，今呼早取为茶，晚取为茗，或一曰荈，蜀人名之苦茶。”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世说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：“任瞻字育长，少时有令名。自过江失志，既下饮，问人云：‘此为茶为茗？’觉人有怪色，乃自分明云：‘向问饮为热为冷？’”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续搜神记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晋武帝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：“宣城人秦精，常入武昌山采茗，遇一毛人长丈余，引精至山下，示以丛茗而去。俄而复还，乃探怀中橘以遗精，精怖，负茗而归。”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晋四王起事，惠帝蒙尘，还洛阳，黄门以瓦盂盛茶上至尊。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09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DAF0C8F-41FA-451A-BF72-959689FA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9380" y="509226"/>
            <a:ext cx="10566494" cy="532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异苑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剡县陈务妻少，与二子寡居，好饮茶茗。以宅中有古冢，每饮，辄先祀之。二子患之曰：‘古冢何知？徒以劳。’意欲掘去之，母苦禁而止。其夜梦一人云：吾止此冢三百余年，卿二子恒欲见毁，赖相保护，又享吾佳茗，虽潜壤朽骨，岂忘翳桑之报。及晓，于庭中获钱十万，似久埋者，但贯新耳。母告，二子惭之，从是祷馈愈甚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广陵耆老传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：“晋元帝时有老姥，每旦独提一器茗，往市鬻之，市人竞买，自旦至夕，其器不减，所得钱散路傍孤贫乞人。人或异之，州法曹絷之狱中，至夜，老姥执所鬻茗器，从狱牖中飞出。”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艺术传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：“敦煌人单道开不畏寒暑，常服小石子。所服药有松桂蜜之气，所余茶苏而已。”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释道该说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续名僧传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：“宋释法瑶姓杨氏，河东人，永嘉中过江遇沈台真，请真君武康小山寺，年垂悬车，饭所饮茶，永明中敕吴兴礼致上京，年七十九。”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宋江氏家传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：“江统字应迁，愍怀太子洗马，常上疏谏云：‘今西园卖酰面蓝子菜茶之属，亏败国体。’”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宋录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：“新安王子鸾、豫章王子尚，诣昙济道人于八公山，道人设茶茗，子尚味之曰：此甘露也，何言茶茗。”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王微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杂诗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：“寂寂掩高阁，寥寥空广厦。待君竟不归，收领今就槚。　　</a:t>
            </a:r>
          </a:p>
        </p:txBody>
      </p:sp>
    </p:spTree>
    <p:extLst>
      <p:ext uri="{BB962C8B-B14F-4D97-AF65-F5344CB8AC3E}">
        <p14:creationId xmlns:p14="http://schemas.microsoft.com/office/powerpoint/2010/main" val="122869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DAF0C8F-41FA-451A-BF72-959689FA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037" y="980267"/>
            <a:ext cx="11273326" cy="4897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鲍昭妹令晖着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香茗赋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。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南齐世祖武皇帝遗诏：“我灵座上，慎勿以牲为祭，但设饼果、茶饮、干饭、酒脯而已。”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梁刘孝绰、谢晋安王饷米等，启传诏：李孟孙宣教旨，垂赐米、酒、瓜、笋、菹、脯、酢、茗八种，气苾新城，味芳云松。江潭抽节，迈昌荇之珍；疆场擢翘，越葺精之美。羞非纯束野麏，裛似雪之驴；鲊异陶瓶河鲤，操如琼之粲。茗同食粲酢，颜望楫免，千里宿舂，省三月种聚。小人怀惠，大懿难忘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陶弘景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杂录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：“苦茶轻换膏，昔丹丘子青山君服之。”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后魏录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：“琅琊王肃仕南朝，好茗饮莼羹。及还北地，又好羊肉酪浆，人或问之：茗何如酪？肃曰：茗不堪与酪为奴。”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桐君录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西阳武昌庐江昔陵好茗，皆东人作清茗。茗有饽，饮之宜人。凡可饮之物，皆多取其叶，天门冬、拔揳取根，皆益人。又巴东别有真茗茶，煎饮令人不眠。俗中多煮檀叶，并大皂李作茶，并冷。又南方有瓜芦木，亦似茗，至苦涩，取为屑茶，饮亦可通夜不眠。煮盐人但资此饮，而交广最重，客来先设，乃加以香芼辈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坤元录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：“辰州溆浦县西北三百五十里无射山，云蛮俗当吉庆之时，亲族集会，歌舞于山上，山多茶树。”　　　　</a:t>
            </a:r>
          </a:p>
        </p:txBody>
      </p:sp>
    </p:spTree>
    <p:extLst>
      <p:ext uri="{BB962C8B-B14F-4D97-AF65-F5344CB8AC3E}">
        <p14:creationId xmlns:p14="http://schemas.microsoft.com/office/powerpoint/2010/main" val="107968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FD54D7-1F57-4480-9A33-7579CF23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83127"/>
            <a:ext cx="1144685" cy="852199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6DAF0C8F-41FA-451A-BF72-959689FA1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716" y="935326"/>
            <a:ext cx="10815320" cy="5082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952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括地图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：“临遂县东一百四十里有茶溪。”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山谦之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吴兴记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：“乌程县西二十里有温山，出御荈。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夷陵图经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：“黄牛、荆门、女观望州等山，茶茗出焉。”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永嘉图经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：“永嘉县东三百里有白茶山。”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淮阴图经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：“山阳县南二十里有茶坡。”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茶陵图经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云：“茶陵者，所谓陵谷，生茶茗焉。”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本草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木部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：“茗，苦茶，味甘苦，微寒，无毒，主瘘疮，利小便，去痰渴热，令人少睡。秋采之苦，主下气消食。注云：春采之。”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本草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菜部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：“苦茶，一名荼，一名选，一名游冬。生益州川谷山陵道傍，凌冬不死。三月三日采干。注云：疑此即是今茶，一名荼，令人不眠。本草注。”按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诗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云“谁谓荼苦”，又云“堇荼如饴”，皆苦菜也。陶谓之苦茶，木类，非菜流。茗，春采谓之苦茶。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枕中方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：“疗积年瘘，苦茶、蜈蚣并灸，令香熟，等分捣筛，煮甘草汤洗，以末傅之。”　　</a:t>
            </a:r>
            <a:endParaRPr lang="en-US" altLang="zh-CN" dirty="0">
              <a:solidFill>
                <a:srgbClr val="11111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511200" defTabSz="914400" eaLnBrk="0" fontAlgn="base" hangingPunct="0">
              <a:spcBef>
                <a:spcPct val="0"/>
              </a:spcBef>
              <a:spcAft>
                <a:spcPts val="1200"/>
              </a:spcAft>
            </a:pP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《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孺子方</a:t>
            </a:r>
            <a:r>
              <a:rPr lang="en-US" altLang="zh-CN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》</a:t>
            </a:r>
            <a:r>
              <a:rPr lang="zh-CN" altLang="en-US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：“疗小儿无故惊蹶，以葱须煮服之。” </a:t>
            </a:r>
          </a:p>
        </p:txBody>
      </p:sp>
    </p:spTree>
    <p:extLst>
      <p:ext uri="{BB962C8B-B14F-4D97-AF65-F5344CB8AC3E}">
        <p14:creationId xmlns:p14="http://schemas.microsoft.com/office/powerpoint/2010/main" val="88320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</TotalTime>
  <Words>1693</Words>
  <Application>Microsoft Office PowerPoint</Application>
  <PresentationFormat>宽屏</PresentationFormat>
  <Paragraphs>117</Paragraphs>
  <Slides>29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4" baseType="lpstr">
      <vt:lpstr>等线</vt:lpstr>
      <vt:lpstr>微软雅黑</vt:lpstr>
      <vt:lpstr>字魂36号-正文宋楷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MouShao</cp:lastModifiedBy>
  <cp:revision>127</cp:revision>
  <dcterms:created xsi:type="dcterms:W3CDTF">2017-08-18T03:02:00Z</dcterms:created>
  <dcterms:modified xsi:type="dcterms:W3CDTF">2019-07-01T09:20:11Z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